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3" r:id="rId5"/>
    <p:sldId id="286" r:id="rId6"/>
    <p:sldId id="287" r:id="rId7"/>
    <p:sldId id="260" r:id="rId8"/>
    <p:sldId id="288" r:id="rId9"/>
    <p:sldId id="289" r:id="rId10"/>
    <p:sldId id="290" r:id="rId11"/>
    <p:sldId id="291" r:id="rId12"/>
    <p:sldId id="264" r:id="rId13"/>
    <p:sldId id="279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FA5"/>
    <a:srgbClr val="305273"/>
    <a:srgbClr val="305375"/>
    <a:srgbClr val="0A153C"/>
    <a:srgbClr val="CFD9E1"/>
    <a:srgbClr val="D6D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5794" autoAdjust="0"/>
  </p:normalViewPr>
  <p:slideViewPr>
    <p:cSldViewPr snapToGrid="0">
      <p:cViewPr varScale="1">
        <p:scale>
          <a:sx n="77" d="100"/>
          <a:sy n="77" d="100"/>
        </p:scale>
        <p:origin x="723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8/25/2023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9035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643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4327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19501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9101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580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US" noProof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3263" y="4052420"/>
            <a:ext cx="4756410" cy="810546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Unlocking Business Value through Data Analytics Strategy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1526" y="5307132"/>
            <a:ext cx="4328147" cy="1048939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 outline a comprehensive data analytics strategy for maximizing the value of the client's data assets</a:t>
            </a:r>
            <a:endParaRPr lang="en-US" dirty="0"/>
          </a:p>
        </p:txBody>
      </p:sp>
      <p:pic>
        <p:nvPicPr>
          <p:cNvPr id="6" name="Picture Placeholder 5" descr="A person standing in front of a building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FBAF10-28E9-959A-8F65-DBCE06A6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4" y="2805579"/>
            <a:ext cx="1642546" cy="124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778240" y="3708115"/>
            <a:ext cx="2944450" cy="1415429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Empower Your Data, Elevate Your Business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9676" y="700156"/>
            <a:ext cx="4444800" cy="272884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Reflecting on the Journey: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 strategy outlined presents a roadmap for unlocking your data's true potential.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Your commitment to this journey will shape the future of your organization.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Empowerment Through Data: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Data-driven decision-making empowers you to respond to challenges with insights.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Continuous improvement through data insights drives sustainable growth.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A New Era of Possibilities: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By embracing this strategy, you're embracing a new era of business innovation and success.</a:t>
            </a:r>
          </a:p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Our Commitment: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We're dedicated to supporting your data-driven transformation every step of the way, ensuring you're equipped with the tools and insights needed to thrive.</a:t>
            </a:r>
          </a:p>
          <a:p>
            <a:pPr marL="0" indent="0">
              <a:buNone/>
            </a:pPr>
            <a:endParaRPr lang="en-US" noProof="1"/>
          </a:p>
        </p:txBody>
      </p:sp>
      <p:pic>
        <p:nvPicPr>
          <p:cNvPr id="11" name="Picture Placeholder 10" descr="Ste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C181A7D-0FFC-B513-ADC5-1BC27498656A}"/>
              </a:ext>
            </a:extLst>
          </p:cNvPr>
          <p:cNvSpPr/>
          <p:nvPr/>
        </p:nvSpPr>
        <p:spPr>
          <a:xfrm>
            <a:off x="10772772" y="6188148"/>
            <a:ext cx="949918" cy="619031"/>
          </a:xfrm>
          <a:prstGeom prst="rect">
            <a:avLst/>
          </a:prstGeom>
          <a:solidFill>
            <a:srgbClr val="305273"/>
          </a:solidFill>
          <a:ln>
            <a:solidFill>
              <a:srgbClr val="30527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7C69EBB0-75EC-B472-17FC-F782CA43D3F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403231" y="1558004"/>
            <a:ext cx="4793714" cy="20786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3EA18-023E-EB03-CDE8-3DF82CA73E7D}"/>
              </a:ext>
            </a:extLst>
          </p:cNvPr>
          <p:cNvSpPr txBox="1"/>
          <p:nvPr/>
        </p:nvSpPr>
        <p:spPr>
          <a:xfrm>
            <a:off x="54460" y="1143712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Gratitude and Anticipation: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extend our sincere appreciation for your time and attention today.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We're excited about the possibilities that lie ahead for your organization.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Get in Touch: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further inquiries or to discuss the proposal in more detail, please feel free to reach out to us.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team is here to answer any questions and guide you through the next steps.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Looking Forward: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We're eager to begin this transformative journey with you.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Together, we'll shape your data into a powerful asset for success.</a:t>
            </a:r>
          </a:p>
        </p:txBody>
      </p:sp>
    </p:spTree>
    <p:extLst>
      <p:ext uri="{BB962C8B-B14F-4D97-AF65-F5344CB8AC3E}">
        <p14:creationId xmlns:p14="http://schemas.microsoft.com/office/powerpoint/2010/main" val="59269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noProof="1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AEAF7-DCF4-DF0B-06AD-E4B43FAE992C}"/>
              </a:ext>
            </a:extLst>
          </p:cNvPr>
          <p:cNvSpPr txBox="1"/>
          <p:nvPr/>
        </p:nvSpPr>
        <p:spPr>
          <a:xfrm>
            <a:off x="174474" y="1572317"/>
            <a:ext cx="113532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Introduction: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The Modern Landscape: We live in a digital age where data growth is exponential.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Data's Pervasive Role: Data is not just a byproduct but a strategic asset for businesses.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Importance of Data-Driven Decision-Making: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Competitive Imperative: Data-driven decision-making is no longer a choice but a necessity to remain relevant.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Insights for Success: Data empowers businesses with actionable insights that drive growth and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Data's Potential in Operations and Innovation: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Optimizing Operations: Data informs production, distribution, sales, and marketing strategies for optimal outcomes.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Fueling Innovation: Data is the foundation for AI-driven initiatives like fraud detection and automated content generation.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The Data Dilemma: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Dispersed Data Landscape: Challenges arise when data is scattered across various sources.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Opportunity in Complexity: While complex, this challenge presents an opportunity to unlock hidden value.</a:t>
            </a:r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2436544B-003F-FCC6-3A88-40573B850870}"/>
              </a:ext>
            </a:extLst>
          </p:cNvPr>
          <p:cNvSpPr txBox="1">
            <a:spLocks/>
          </p:cNvSpPr>
          <p:nvPr/>
        </p:nvSpPr>
        <p:spPr>
          <a:xfrm>
            <a:off x="0" y="232022"/>
            <a:ext cx="113292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  <a:latin typeface="Söhne"/>
              </a:rPr>
              <a:t>Navigating the Data Revolution: The Challenge and Opportunity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F3D9EBE7-1038-0B87-13B7-01AC9BBA5586}"/>
              </a:ext>
            </a:extLst>
          </p:cNvPr>
          <p:cNvSpPr txBox="1">
            <a:spLocks/>
          </p:cNvSpPr>
          <p:nvPr/>
        </p:nvSpPr>
        <p:spPr>
          <a:xfrm>
            <a:off x="174474" y="784747"/>
            <a:ext cx="11329200" cy="25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  <a:latin typeface="Söhne"/>
              </a:rPr>
              <a:t>Embracing Data-Driven Transformation for Competitive Advantage</a:t>
            </a:r>
            <a:endParaRPr lang="en-CA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noProof="1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AEAF7-DCF4-DF0B-06AD-E4B43FAE992C}"/>
              </a:ext>
            </a:extLst>
          </p:cNvPr>
          <p:cNvSpPr txBox="1"/>
          <p:nvPr/>
        </p:nvSpPr>
        <p:spPr>
          <a:xfrm>
            <a:off x="162440" y="1217898"/>
            <a:ext cx="104134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Critical Questions for Success: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What are Your Business Goals and Challenges?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Understand the client's overarching objectives and pain points.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Align data strategy with broader business aspirations.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What Specific Data Assets Do You Currently Have?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Catalog existing data sources: structured, unstructured, internal, </a:t>
            </a:r>
          </a:p>
          <a:p>
            <a:pPr lvl="2" algn="l"/>
            <a:r>
              <a:rPr lang="en-US" b="0" i="0" dirty="0">
                <a:effectLst/>
                <a:latin typeface="Söhne"/>
              </a:rPr>
              <a:t>external.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Identify data gaps and untapped resources.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How is Data Currently Being Utilized?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Explore existing data utilization practices and workflows.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Assess the effectiveness of current data-driven decision-making.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What are the Pain Points in Data Management and Analysis?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Identify challenges related to data integration, quality, security, and accessibility.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Pinpoint bottlenecks in data extraction, transformation, and loading (ETL) processes.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Addressing Needs with Tailored Strategy: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Our approach involves aligning your data strategy with your unique business context and challenges. By addressing these critical questions, we pave the way for a strategy that maximizes the value of your data assets.</a:t>
            </a:r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2436544B-003F-FCC6-3A88-40573B850870}"/>
              </a:ext>
            </a:extLst>
          </p:cNvPr>
          <p:cNvSpPr txBox="1">
            <a:spLocks/>
          </p:cNvSpPr>
          <p:nvPr/>
        </p:nvSpPr>
        <p:spPr>
          <a:xfrm>
            <a:off x="162440" y="266871"/>
            <a:ext cx="113292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0" dirty="0">
                <a:solidFill>
                  <a:schemeClr val="tx1"/>
                </a:solidFill>
                <a:latin typeface="Söhne"/>
              </a:rPr>
              <a:t>Tailoring Success: Unveiling Your Data Strategy Needs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F3D9EBE7-1038-0B87-13B7-01AC9BBA5586}"/>
              </a:ext>
            </a:extLst>
          </p:cNvPr>
          <p:cNvSpPr txBox="1">
            <a:spLocks/>
          </p:cNvSpPr>
          <p:nvPr/>
        </p:nvSpPr>
        <p:spPr>
          <a:xfrm>
            <a:off x="174474" y="784747"/>
            <a:ext cx="11329200" cy="252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Unlocking the Power of Your Data Assets Through Strategic Insights</a:t>
            </a:r>
            <a:endParaRPr lang="en-CA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207C4-3CA4-7969-9059-1C361206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99" y="1305149"/>
            <a:ext cx="4658457" cy="32243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689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039786" y="2516074"/>
            <a:ext cx="3863221" cy="720000"/>
          </a:xfrm>
        </p:spPr>
        <p:txBody>
          <a:bodyPr/>
          <a:lstStyle/>
          <a:p>
            <a:r>
              <a:rPr lang="en-US" sz="4400" dirty="0">
                <a:solidFill>
                  <a:schemeClr val="bg2"/>
                </a:solidFill>
                <a:latin typeface="Söhne"/>
              </a:rPr>
              <a:t>Building a Strong Foundation: Key Considerations for Data Strategy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4BD07-D693-9BD9-3AC9-2B4DFBE56B43}"/>
              </a:ext>
            </a:extLst>
          </p:cNvPr>
          <p:cNvSpPr/>
          <p:nvPr/>
        </p:nvSpPr>
        <p:spPr>
          <a:xfrm>
            <a:off x="10653823" y="6366573"/>
            <a:ext cx="976718" cy="358840"/>
          </a:xfrm>
          <a:prstGeom prst="rect">
            <a:avLst/>
          </a:prstGeom>
          <a:solidFill>
            <a:srgbClr val="305375"/>
          </a:solidFill>
          <a:ln>
            <a:solidFill>
              <a:srgbClr val="30537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pic>
        <p:nvPicPr>
          <p:cNvPr id="10" name="Picture Placeholder 9" descr="A group of people holding a puzzle&#10;&#10;Description automatically generated">
            <a:extLst>
              <a:ext uri="{FF2B5EF4-FFF2-40B4-BE49-F238E27FC236}">
                <a16:creationId xmlns:a16="http://schemas.microsoft.com/office/drawing/2014/main" id="{948DAC3C-7556-A7CC-A046-AB119013AD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500" r="13500"/>
          <a:stretch>
            <a:fillRect/>
          </a:stretch>
        </p:blipFill>
        <p:spPr>
          <a:xfrm>
            <a:off x="4819942" y="274006"/>
            <a:ext cx="3475177" cy="355525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68D40D-6289-2D6E-DBBA-8F063D11627C}"/>
              </a:ext>
            </a:extLst>
          </p:cNvPr>
          <p:cNvSpPr txBox="1"/>
          <p:nvPr/>
        </p:nvSpPr>
        <p:spPr>
          <a:xfrm>
            <a:off x="116959" y="474345"/>
            <a:ext cx="490160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 Quality and Consistency: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Reliable Insights: High-quality data ensures accurate decision-making.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Consistency Across Sources: Uniform data enhances analysis and comparability.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Data Security and Privacy: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Protecting Assets: Secure data handling guards against breaches.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Compliance Focus: Adhering to privacy regulations builds trust.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Integration of Disparate Data Sources: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Unified Insights: Harmonizing data sources provides a holistic view.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Break Down Silos: Collaboration across departments benefits from integrated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Scalable and Flexible Data Infrastructure: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Future-Proofing: Infrastructure should accommodate growing data needs.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Agility Matters: Flexibility allows for quick adaptation to changing requirements.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C1FE54-45A0-4985-BFA7-48C19AFA5EFB}"/>
              </a:ext>
            </a:extLst>
          </p:cNvPr>
          <p:cNvSpPr txBox="1"/>
          <p:nvPr/>
        </p:nvSpPr>
        <p:spPr>
          <a:xfrm>
            <a:off x="7577468" y="4000814"/>
            <a:ext cx="44975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chemeClr val="bg2"/>
                </a:solidFill>
                <a:effectLst/>
                <a:latin typeface="Söhne"/>
              </a:rPr>
              <a:t>Strategic Approach:</a:t>
            </a:r>
            <a:endParaRPr lang="en-US" sz="1800" b="0" i="0" dirty="0">
              <a:solidFill>
                <a:schemeClr val="bg2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2"/>
                </a:solidFill>
                <a:effectLst/>
                <a:latin typeface="Söhne"/>
              </a:rPr>
              <a:t>Our strategy ensures these considerations are woven into your data infrastructure, creating a solid base for advanced analytics and actionable insights.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6605" y="262269"/>
            <a:ext cx="5012343" cy="939356"/>
          </a:xfrm>
        </p:spPr>
        <p:txBody>
          <a:bodyPr/>
          <a:lstStyle/>
          <a:p>
            <a:pPr algn="ctr"/>
            <a:r>
              <a:rPr lang="en-US" sz="3300" b="0" i="0" dirty="0">
                <a:solidFill>
                  <a:srgbClr val="D1D5DB"/>
                </a:solidFill>
                <a:effectLst/>
                <a:latin typeface="Söhne"/>
              </a:rPr>
              <a:t>Charting Your Course: </a:t>
            </a:r>
            <a:br>
              <a:rPr lang="en-US" sz="3300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sz="3300" b="0" i="0" dirty="0">
                <a:solidFill>
                  <a:srgbClr val="D1D5DB"/>
                </a:solidFill>
                <a:effectLst/>
                <a:latin typeface="Söhne"/>
              </a:rPr>
              <a:t>Crafting a Tailored Data Strategy</a:t>
            </a:r>
            <a:endParaRPr lang="en-US" sz="3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 descr="A person holding a megaphone&#10;&#10;Description automatically generated">
            <a:extLst>
              <a:ext uri="{FF2B5EF4-FFF2-40B4-BE49-F238E27FC236}">
                <a16:creationId xmlns:a16="http://schemas.microsoft.com/office/drawing/2014/main" id="{9B030501-D9C8-A41E-145B-2C98265FAB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2829" r="32829"/>
          <a:stretch>
            <a:fillRect/>
          </a:stretch>
        </p:blipFill>
        <p:spPr>
          <a:xfrm>
            <a:off x="0" y="947452"/>
            <a:ext cx="5703889" cy="4320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9054E5-6C58-2E13-424F-420081D86EA1}"/>
              </a:ext>
            </a:extLst>
          </p:cNvPr>
          <p:cNvSpPr/>
          <p:nvPr/>
        </p:nvSpPr>
        <p:spPr>
          <a:xfrm>
            <a:off x="10613450" y="6274240"/>
            <a:ext cx="1403498" cy="510363"/>
          </a:xfrm>
          <a:prstGeom prst="rect">
            <a:avLst/>
          </a:prstGeom>
          <a:solidFill>
            <a:srgbClr val="0A153C"/>
          </a:solidFill>
          <a:ln>
            <a:solidFill>
              <a:srgbClr val="0A153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l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8378C-D12C-1D88-B8C0-8821F7770938}"/>
              </a:ext>
            </a:extLst>
          </p:cNvPr>
          <p:cNvSpPr txBox="1"/>
          <p:nvPr/>
        </p:nvSpPr>
        <p:spPr>
          <a:xfrm>
            <a:off x="6904074" y="1302320"/>
            <a:ext cx="517666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Step 1: Data Vision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Define Clear Objectives: Establish specific data-related goals aligned with business strategy.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Strategic Alignment: Ensure data initiatives directly contribute to achieving broader business objectives.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Step 2: Data Reports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Identify Key Performance Indicators (KPIs): Pinpoint metrics relevant to business success.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Actionable Insights: Develop reports that transform raw data into decision-ready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Step 3: Data Platform Maturity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Evaluate Current Infrastructure: Assess the existing data ecosystem's strengths and weaknesses.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Enhancements for Intelligent Usage: Propose upgrades to support advanced analytics and predictive modeling.</a:t>
            </a:r>
          </a:p>
          <a:p>
            <a:pPr algn="l"/>
            <a:r>
              <a:rPr lang="en-US" sz="1600" b="1" i="0" dirty="0">
                <a:solidFill>
                  <a:srgbClr val="D1D5DB"/>
                </a:solidFill>
                <a:effectLst/>
                <a:latin typeface="Söhne"/>
              </a:rPr>
              <a:t>Crafting the Tailored Strategy:</a:t>
            </a:r>
            <a:endParaRPr lang="en-US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By following these steps, we shape a data strategy uniquely suited to the business context, ensuring that the data assets are harnessed for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198644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blueprint of a building">
            <a:extLst>
              <a:ext uri="{FF2B5EF4-FFF2-40B4-BE49-F238E27FC236}">
                <a16:creationId xmlns:a16="http://schemas.microsoft.com/office/drawing/2014/main" id="{2FA0D873-3DA5-5C10-28E6-4ED0FA2E48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7426" r="13862"/>
          <a:stretch/>
        </p:blipFill>
        <p:spPr>
          <a:xfrm>
            <a:off x="7031223" y="1172675"/>
            <a:ext cx="4290933" cy="4404388"/>
          </a:xfr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900883-218A-3E64-D478-857E2D6A63C6}"/>
              </a:ext>
            </a:extLst>
          </p:cNvPr>
          <p:cNvSpPr txBox="1"/>
          <p:nvPr/>
        </p:nvSpPr>
        <p:spPr>
          <a:xfrm>
            <a:off x="233916" y="203719"/>
            <a:ext cx="6911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Building the Bridge to Data Intelligence: Our Proposed Data Infrastructure</a:t>
            </a:r>
            <a:endParaRPr lang="en-CA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33E32-5E30-B2AD-6A10-85CC41F3C999}"/>
              </a:ext>
            </a:extLst>
          </p:cNvPr>
          <p:cNvSpPr txBox="1"/>
          <p:nvPr/>
        </p:nvSpPr>
        <p:spPr>
          <a:xfrm>
            <a:off x="120502" y="1502688"/>
            <a:ext cx="658509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Centralized Data Repository: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Consolidating Data Sources: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Bring together data from various silos into a unified repository.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Consistency: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Ensure data consistency, reducing discrepancies and errors.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Advanced Analytics Capabilities: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Harnessing AI and Machine Learning: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Utilize cutting-edge technologies for predictive and prescriptive analytics.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Empowering Insights: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Extract meaningful patterns and trends from data, enabling informed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User-Friendly Dashboards: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Real-Time Visualizations: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Transform complex data into clear visual representations for easy understanding.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Empower Stakeholders: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Equip teams with interactive dashboards for data exploration and decision-making.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Delivering Value Through Our Solution: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proposed infrastructure empowers your organization to seamlessly access, analyze, and interpret data, fostering a culture of data-driven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22059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684335" y="2774487"/>
            <a:ext cx="5038355" cy="720000"/>
          </a:xfrm>
        </p:spPr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Unlocking Value Across the Spectrum: Who Benefits and How</a:t>
            </a:r>
            <a:endParaRPr lang="en-US" dirty="0"/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370" y="1791338"/>
            <a:ext cx="1786860" cy="360000"/>
          </a:xfrm>
        </p:spPr>
        <p:txBody>
          <a:bodyPr/>
          <a:lstStyle/>
          <a:p>
            <a:r>
              <a:rPr lang="en-CA" b="1" i="0" dirty="0">
                <a:effectLst/>
                <a:latin typeface="Söhne"/>
              </a:rPr>
              <a:t>Digital Intelligence Team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5230" y="4231758"/>
            <a:ext cx="1620000" cy="72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Enhanced Insights: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Data-driven intelligence sharpens analytical capabilities.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Innovation Fuel: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AI-powered insights lead to new avenues of growth.</a:t>
            </a:r>
          </a:p>
          <a:p>
            <a:endParaRPr lang="en-US" noProof="1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3148" y="1791338"/>
            <a:ext cx="1620000" cy="360000"/>
          </a:xfrm>
        </p:spPr>
        <p:txBody>
          <a:bodyPr/>
          <a:lstStyle/>
          <a:p>
            <a:r>
              <a:rPr lang="en-CA" b="1" i="0" dirty="0">
                <a:effectLst/>
                <a:latin typeface="Söhne"/>
              </a:rPr>
              <a:t>Leadership Team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668985" y="4231758"/>
            <a:ext cx="1620000" cy="72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Strategic Insights: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Data-driven decisions align with business goals and growth strategies.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Competitive Edge: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Informed strategies place your company ahead of the competition.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4007" y="1791338"/>
            <a:ext cx="1619999" cy="360000"/>
          </a:xfrm>
        </p:spPr>
        <p:txBody>
          <a:bodyPr/>
          <a:lstStyle/>
          <a:p>
            <a:r>
              <a:rPr lang="en-CA" b="1" i="0" dirty="0">
                <a:effectLst/>
                <a:latin typeface="Söhne"/>
              </a:rPr>
              <a:t>Operational Departments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04903" y="4231758"/>
            <a:ext cx="1620000" cy="72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Optimized Processes: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Data guides efficient workflows and resource allocation.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Targeted Marketing: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Precise insights enhance customer targeting and engagement.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BDF2B-8282-495F-16BF-B5FD7B444A38}"/>
              </a:ext>
            </a:extLst>
          </p:cNvPr>
          <p:cNvSpPr/>
          <p:nvPr/>
        </p:nvSpPr>
        <p:spPr>
          <a:xfrm>
            <a:off x="10632558" y="6244856"/>
            <a:ext cx="1090132" cy="552893"/>
          </a:xfrm>
          <a:prstGeom prst="rect">
            <a:avLst/>
          </a:prstGeom>
          <a:solidFill>
            <a:srgbClr val="305375"/>
          </a:solidFill>
          <a:ln>
            <a:solidFill>
              <a:srgbClr val="30537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l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65F71-E0C3-7CD5-4881-E37BEB103026}"/>
              </a:ext>
            </a:extLst>
          </p:cNvPr>
          <p:cNvSpPr txBox="1"/>
          <p:nvPr/>
        </p:nvSpPr>
        <p:spPr>
          <a:xfrm>
            <a:off x="6842559" y="4392618"/>
            <a:ext cx="48801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i="0" dirty="0">
                <a:solidFill>
                  <a:srgbClr val="D1D5DB"/>
                </a:solidFill>
                <a:effectLst/>
                <a:latin typeface="Söhne"/>
              </a:rPr>
              <a:t>Adding Value Through Our Solution:</a:t>
            </a:r>
            <a:endParaRPr lang="en-US" sz="1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Our proposed data strategy amplifies decision-making and operations across all levels, optimizing processes, fostering innovation, and enabling data-led differentiation.</a:t>
            </a:r>
          </a:p>
        </p:txBody>
      </p:sp>
    </p:spTree>
    <p:extLst>
      <p:ext uri="{BB962C8B-B14F-4D97-AF65-F5344CB8AC3E}">
        <p14:creationId xmlns:p14="http://schemas.microsoft.com/office/powerpoint/2010/main" val="95099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46" y="155944"/>
            <a:ext cx="5192316" cy="1213917"/>
          </a:xfrm>
        </p:spPr>
        <p:txBody>
          <a:bodyPr anchor="b">
            <a:noAutofit/>
          </a:bodyPr>
          <a:lstStyle/>
          <a:p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Collaborative Steps Towards Data Transformation</a:t>
            </a:r>
            <a:endParaRPr lang="en-US" sz="3200" dirty="0"/>
          </a:p>
        </p:txBody>
      </p:sp>
      <p:pic>
        <p:nvPicPr>
          <p:cNvPr id="15" name="Picture Placeholder 14" descr="A cartoon of a person on a road&#10;&#10;Description automatically generated">
            <a:extLst>
              <a:ext uri="{FF2B5EF4-FFF2-40B4-BE49-F238E27FC236}">
                <a16:creationId xmlns:a16="http://schemas.microsoft.com/office/drawing/2014/main" id="{F6925257-6DCB-75F0-28CC-097A0CF9C5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4422" r="24422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1FA4F8-0B72-68B9-1616-C599A04E49D4}"/>
              </a:ext>
            </a:extLst>
          </p:cNvPr>
          <p:cNvSpPr txBox="1"/>
          <p:nvPr/>
        </p:nvSpPr>
        <p:spPr>
          <a:xfrm>
            <a:off x="153943" y="1502688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Data Assessment and Strategy Design: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Current State Analysis: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Evaluate existing data landscape, identifying strengths and weaknesses.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Tailored Strategy Development: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Craft a data strategy aligned with your unique needs and objectives.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Implementation and Integration: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Infrastructure Setup: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Build the proposed centralized data repository and analytics capabilities.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Data Integration: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Integrate diverse data sources for a cohesive data ecosystem.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Training and Adoption: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Team Empowerment: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Train teams to effectively utilize new analytics tools and dashboards.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Cultural Integration: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Foster a data-driven culture that embraces insights for decision-making.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Expected Timeline and Milestones: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collaborative process envisions a structured timeline with clear milestones, ensuring steady progress towards data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424064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2170948"/>
            <a:ext cx="3863221" cy="125805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3852023"/>
            <a:ext cx="3863221" cy="1415429"/>
          </a:xfrm>
        </p:spPr>
        <p:txBody>
          <a:bodyPr/>
          <a:lstStyle/>
          <a:p>
            <a:r>
              <a:rPr lang="en-US" noProof="1"/>
              <a:t>Other benefits include</a:t>
            </a:r>
          </a:p>
          <a:p>
            <a:r>
              <a:rPr lang="en-US" noProof="1"/>
              <a:t>Lorem ipsum dolor sit amet, consectetur adipiscing elit. </a:t>
            </a:r>
          </a:p>
          <a:p>
            <a:r>
              <a:rPr lang="en-US" noProof="1"/>
              <a:t>Nunc tempus, risus sodales sodales hendrerit, arcu dolor.</a:t>
            </a:r>
          </a:p>
        </p:txBody>
      </p:sp>
      <p:pic>
        <p:nvPicPr>
          <p:cNvPr id="15" name="Picture Placeholder 14" descr="Medical device levitating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418</TotalTime>
  <Words>1286</Words>
  <Application>Microsoft Office PowerPoint</Application>
  <PresentationFormat>Widescreen</PresentationFormat>
  <Paragraphs>138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Söhne</vt:lpstr>
      <vt:lpstr>Arial</vt:lpstr>
      <vt:lpstr>Calibri</vt:lpstr>
      <vt:lpstr>Corbel</vt:lpstr>
      <vt:lpstr>Office Theme</vt:lpstr>
      <vt:lpstr>Unlocking Business Value through Data Analytics Strategy</vt:lpstr>
      <vt:lpstr>PowerPoint Presentation</vt:lpstr>
      <vt:lpstr>PowerPoint Presentation</vt:lpstr>
      <vt:lpstr>Building a Strong Foundation: Key Considerations for Data Strategy</vt:lpstr>
      <vt:lpstr>Charting Your Course:  Crafting a Tailored Data Strategy</vt:lpstr>
      <vt:lpstr>PowerPoint Presentation</vt:lpstr>
      <vt:lpstr>Unlocking Value Across the Spectrum: Who Benefits and How</vt:lpstr>
      <vt:lpstr>Collaborative Steps Towards Data Transformation</vt:lpstr>
      <vt:lpstr>Emphasize your  main benefit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Fu Allen</dc:creator>
  <cp:lastModifiedBy>Fu Allen</cp:lastModifiedBy>
  <cp:revision>30</cp:revision>
  <dcterms:created xsi:type="dcterms:W3CDTF">2023-08-24T22:14:34Z</dcterms:created>
  <dcterms:modified xsi:type="dcterms:W3CDTF">2023-08-26T00:35:19Z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